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9" r:id="rId4"/>
    <p:sldId id="257" r:id="rId5"/>
    <p:sldId id="258" r:id="rId6"/>
    <p:sldId id="260" r:id="rId7"/>
    <p:sldId id="264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18/7/18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18/7/18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ó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18/7/18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18/7/18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18/7/18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18/7/18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18/7/18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18/7/18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18/7/18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REALISMO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HISTORIA 4º ESO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075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Versiones de Dalí</a:t>
            </a:r>
            <a:endParaRPr lang="es-ES" dirty="0"/>
          </a:p>
        </p:txBody>
      </p:sp>
      <p:pic>
        <p:nvPicPr>
          <p:cNvPr id="4" name="Marcador de contenido 3" descr="Salvador-Dali-Archeological-Reminiscence-of-Millets-Angelus-1933-3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 b="9233"/>
          <a:stretch>
            <a:fillRect/>
          </a:stretch>
        </p:blipFill>
        <p:spPr>
          <a:xfrm>
            <a:off x="266702" y="1550895"/>
            <a:ext cx="3998650" cy="3198906"/>
          </a:xfrm>
        </p:spPr>
      </p:pic>
      <p:pic>
        <p:nvPicPr>
          <p:cNvPr id="5" name="Imagen 4" descr="salvador-dali-atavism-at-twil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1" y="3532140"/>
            <a:ext cx="4011352" cy="31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AUTORES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u="sng" dirty="0" smtClean="0"/>
              <a:t>ARQUITECTURA</a:t>
            </a:r>
          </a:p>
          <a:p>
            <a:pPr marL="0" indent="0" algn="ctr">
              <a:buNone/>
            </a:pPr>
            <a:r>
              <a:rPr lang="es-ES" dirty="0" smtClean="0"/>
              <a:t>Barrios obreros y Ensanches</a:t>
            </a:r>
          </a:p>
          <a:p>
            <a:pPr marL="0" indent="0" algn="ctr">
              <a:buNone/>
            </a:pPr>
            <a:r>
              <a:rPr lang="es-ES" dirty="0" smtClean="0"/>
              <a:t>Exposiciones Universales </a:t>
            </a:r>
          </a:p>
          <a:p>
            <a:pPr marL="0" indent="0" algn="ctr">
              <a:buNone/>
            </a:pPr>
            <a:r>
              <a:rPr lang="es-ES" dirty="0" smtClean="0"/>
              <a:t>Estaciones de tren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u="sng" dirty="0" smtClean="0"/>
              <a:t>PINTURA</a:t>
            </a:r>
          </a:p>
          <a:p>
            <a:pPr marL="0" indent="0" algn="ctr">
              <a:buNone/>
            </a:pPr>
            <a:r>
              <a:rPr lang="es-ES" u="sng" dirty="0" err="1" smtClean="0"/>
              <a:t>Gustave</a:t>
            </a:r>
            <a:r>
              <a:rPr lang="es-ES" u="sng" dirty="0" smtClean="0"/>
              <a:t> COURBET</a:t>
            </a:r>
          </a:p>
          <a:p>
            <a:pPr marL="0" indent="0" algn="ctr">
              <a:buNone/>
            </a:pPr>
            <a:r>
              <a:rPr lang="es-ES" u="sng" dirty="0" err="1" smtClean="0"/>
              <a:t>Guisseppe</a:t>
            </a:r>
            <a:r>
              <a:rPr lang="es-ES" u="sng" dirty="0" smtClean="0"/>
              <a:t> PELLIZZA</a:t>
            </a:r>
          </a:p>
          <a:p>
            <a:pPr marL="0" indent="0" algn="ctr">
              <a:buNone/>
            </a:pPr>
            <a:r>
              <a:rPr lang="es-ES" u="sng" dirty="0" smtClean="0"/>
              <a:t>Jean Fran</a:t>
            </a:r>
            <a:r>
              <a:rPr lang="es-ES" u="sng" dirty="0" smtClean="0"/>
              <a:t>çois MILLET</a:t>
            </a: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87927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ARQUITECTURA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371600"/>
            <a:ext cx="2628899" cy="5232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BARRIOS OBREROS </a:t>
            </a:r>
          </a:p>
          <a:p>
            <a:pPr marL="0" indent="0" algn="ctr">
              <a:buNone/>
            </a:pPr>
            <a:r>
              <a:rPr lang="es-ES" dirty="0" smtClean="0"/>
              <a:t>Se construyen en la periferia de las grandes ciudades a partir de la emigración del campo a la ciudad, normalmente junto a las fábricas. </a:t>
            </a:r>
          </a:p>
          <a:p>
            <a:pPr marL="0" indent="0" algn="ctr">
              <a:buNone/>
            </a:pPr>
            <a:r>
              <a:rPr lang="es-ES" dirty="0" smtClean="0"/>
              <a:t>No tienen planificación urbanística, ni servicios básicos. </a:t>
            </a:r>
          </a:p>
          <a:p>
            <a:pPr marL="0" indent="0" algn="ctr">
              <a:buNone/>
            </a:pPr>
            <a:r>
              <a:rPr lang="es-ES" dirty="0" smtClean="0"/>
              <a:t>Sus casas son muy similares se hacinan unos edificios junto a otros. </a:t>
            </a:r>
          </a:p>
          <a:p>
            <a:pPr marL="0" indent="0" algn="ctr">
              <a:buNone/>
            </a:pPr>
            <a:r>
              <a:rPr lang="es-ES" dirty="0" smtClean="0"/>
              <a:t>Acogen a mas población de la que pueden atender y las enfermedades se propagan con facilidad. 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 descr="barrios obrero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1282700"/>
            <a:ext cx="3924300" cy="2565400"/>
          </a:xfrm>
          <a:prstGeom prst="rect">
            <a:avLst/>
          </a:prstGeom>
        </p:spPr>
      </p:pic>
      <p:pic>
        <p:nvPicPr>
          <p:cNvPr id="6" name="Imagen 5" descr="la-corrala-calle-de-tribulete-12-cv-calle-de-meson-de-paredes-cv-calle-del-sombrerete-13-lavapies-madrid-principios-siglo-x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3" y="4033392"/>
            <a:ext cx="3570288" cy="257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5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ARQUITECTURA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00" y="1308100"/>
            <a:ext cx="3276599" cy="52705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Los ENSANCHES</a:t>
            </a: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Fueron pensados como ampliaciones necesarias de las ciudades por motivos de higiene, de crecimiento demográfico y de aprovechamiento de terrenos que ya no tenían uso. </a:t>
            </a:r>
          </a:p>
          <a:p>
            <a:pPr marL="0" indent="0" algn="ctr">
              <a:buNone/>
            </a:pPr>
            <a:r>
              <a:rPr lang="es-ES" dirty="0" smtClean="0"/>
              <a:t>Se proyectaron de manera ordenada, en cuadrícula.</a:t>
            </a:r>
          </a:p>
          <a:p>
            <a:pPr marL="0" indent="0" algn="ctr">
              <a:buNone/>
            </a:pPr>
            <a:r>
              <a:rPr lang="es-ES" dirty="0" smtClean="0"/>
              <a:t>La mayor parte fue aprovechada por la burguesía. </a:t>
            </a:r>
          </a:p>
          <a:p>
            <a:pPr marL="0" indent="0" algn="ctr">
              <a:buNone/>
            </a:pPr>
            <a:r>
              <a:rPr lang="es-ES" dirty="0" smtClean="0"/>
              <a:t>Los más importantes en España son el de Barcelona (Plan </a:t>
            </a:r>
            <a:r>
              <a:rPr lang="es-ES" dirty="0" err="1" smtClean="0"/>
              <a:t>Cerdá</a:t>
            </a:r>
            <a:r>
              <a:rPr lang="es-ES" dirty="0" smtClean="0"/>
              <a:t>), el de Valencia y el de Madrid (Barrio del Marqués de Salamanca, la Ciudad Lineal de Arturo Soria)</a:t>
            </a:r>
          </a:p>
        </p:txBody>
      </p:sp>
      <p:pic>
        <p:nvPicPr>
          <p:cNvPr id="8" name="Imagen 7" descr="barcelona-ensanch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2" y="1308100"/>
            <a:ext cx="4408523" cy="2246406"/>
          </a:xfrm>
          <a:prstGeom prst="rect">
            <a:avLst/>
          </a:prstGeom>
        </p:spPr>
      </p:pic>
      <p:pic>
        <p:nvPicPr>
          <p:cNvPr id="10" name="Imagen 9" descr="05 Ciudad Lineal_ca1930 - d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3710602"/>
            <a:ext cx="4820165" cy="28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8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ARQUITECTURA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37200" y="1550894"/>
            <a:ext cx="3238500" cy="487530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LAS EXPOSICIONES UNIVERSALES </a:t>
            </a:r>
          </a:p>
          <a:p>
            <a:pPr marL="0" indent="0" algn="ctr">
              <a:buNone/>
            </a:pPr>
            <a:r>
              <a:rPr lang="es-ES" dirty="0" smtClean="0"/>
              <a:t>Son obras creadas expresamente para esos acontecimientos que acaban formando parte de la ciudad. </a:t>
            </a:r>
          </a:p>
          <a:p>
            <a:pPr marL="0" indent="0" algn="ctr">
              <a:buNone/>
            </a:pPr>
            <a:r>
              <a:rPr lang="es-ES" dirty="0" smtClean="0"/>
              <a:t>La Torre Eiffel, de </a:t>
            </a:r>
            <a:r>
              <a:rPr lang="es-ES" dirty="0" err="1" smtClean="0"/>
              <a:t>Gustave</a:t>
            </a:r>
            <a:r>
              <a:rPr lang="es-ES" dirty="0" smtClean="0"/>
              <a:t> Eiffel, fue un monumento muy criticado, construido con hierro como símbolo del progreso industrial. Formó parte de la Exposición de </a:t>
            </a:r>
            <a:r>
              <a:rPr lang="es-ES" dirty="0"/>
              <a:t>P</a:t>
            </a:r>
            <a:r>
              <a:rPr lang="es-ES" dirty="0" smtClean="0"/>
              <a:t>aris de 1889</a:t>
            </a:r>
          </a:p>
          <a:p>
            <a:pPr marL="0" indent="0" algn="ctr">
              <a:buNone/>
            </a:pPr>
            <a:r>
              <a:rPr lang="es-ES" dirty="0" smtClean="0"/>
              <a:t>El Palacio de Cristal de El Retiro fue construido con metal y planchas de cristal para la Exposición de Filipinas de 1887</a:t>
            </a:r>
            <a:endParaRPr lang="es-ES" dirty="0"/>
          </a:p>
        </p:txBody>
      </p:sp>
      <p:pic>
        <p:nvPicPr>
          <p:cNvPr id="5" name="Imagen 4" descr="1280px-Palacio_de_Cristal_-_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4555796"/>
            <a:ext cx="2806700" cy="1870403"/>
          </a:xfrm>
          <a:prstGeom prst="rect">
            <a:avLst/>
          </a:prstGeom>
        </p:spPr>
      </p:pic>
      <p:pic>
        <p:nvPicPr>
          <p:cNvPr id="6" name="Imagen 5" descr="torre-eiff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358900"/>
            <a:ext cx="3975100" cy="297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2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ARQUITECTURA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0200" y="1295401"/>
            <a:ext cx="8216899" cy="9524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Destacan también las obras de arquitectura FUNCIONAL</a:t>
            </a:r>
            <a:r>
              <a:rPr lang="es-ES" dirty="0"/>
              <a:t>,</a:t>
            </a:r>
            <a:r>
              <a:rPr lang="es-ES" dirty="0" smtClean="0"/>
              <a:t> especialmente tras la aparición del ferrocarril.</a:t>
            </a:r>
          </a:p>
          <a:p>
            <a:pPr marL="0" indent="0" algn="ctr">
              <a:buNone/>
            </a:pPr>
            <a:r>
              <a:rPr lang="es-ES" dirty="0" smtClean="0"/>
              <a:t>Estación de ATOCHA, Madrid </a:t>
            </a:r>
            <a:br>
              <a:rPr lang="es-ES" dirty="0" smtClean="0"/>
            </a:br>
            <a:r>
              <a:rPr lang="es-ES" dirty="0" err="1" smtClean="0"/>
              <a:t>Gare</a:t>
            </a:r>
            <a:r>
              <a:rPr lang="es-ES" dirty="0" smtClean="0"/>
              <a:t> </a:t>
            </a:r>
            <a:r>
              <a:rPr lang="es-ES" dirty="0" err="1" smtClean="0"/>
              <a:t>d´Orsay</a:t>
            </a:r>
            <a:r>
              <a:rPr lang="es-ES" dirty="0" smtClean="0"/>
              <a:t>, Paris</a:t>
            </a:r>
            <a:endParaRPr lang="es-ES" dirty="0"/>
          </a:p>
        </p:txBody>
      </p:sp>
      <p:pic>
        <p:nvPicPr>
          <p:cNvPr id="4" name="Imagen 3" descr="Estacion-de-Atocha-antigu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92500"/>
            <a:ext cx="3547162" cy="2387600"/>
          </a:xfrm>
          <a:prstGeom prst="rect">
            <a:avLst/>
          </a:prstGeom>
        </p:spPr>
      </p:pic>
      <p:pic>
        <p:nvPicPr>
          <p:cNvPr id="5" name="Imagen 4" descr="ors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47900"/>
            <a:ext cx="2962795" cy="2052232"/>
          </a:xfrm>
          <a:prstGeom prst="rect">
            <a:avLst/>
          </a:prstGeom>
        </p:spPr>
      </p:pic>
      <p:pic>
        <p:nvPicPr>
          <p:cNvPr id="6" name="Imagen 5" descr="o3_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4494929"/>
            <a:ext cx="3251200" cy="211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3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PINTURA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41900" y="1270000"/>
            <a:ext cx="3414713" cy="48561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dirty="0" err="1" smtClean="0"/>
              <a:t>Gustave</a:t>
            </a:r>
            <a:r>
              <a:rPr lang="es-ES" dirty="0" smtClean="0"/>
              <a:t> COURBET, padre del Realismo.</a:t>
            </a:r>
          </a:p>
          <a:p>
            <a:pPr marL="0" indent="0" algn="ctr">
              <a:buNone/>
            </a:pPr>
            <a:r>
              <a:rPr lang="es-ES" dirty="0" smtClean="0"/>
              <a:t>De ideología cercana al socialismo revolucionario, trata de plasmar en sus cuadros la realidad social lo mas fielmente posible, especialmente la miseria y la </a:t>
            </a:r>
            <a:r>
              <a:rPr lang="es-ES" dirty="0"/>
              <a:t>d</a:t>
            </a:r>
            <a:r>
              <a:rPr lang="es-ES" dirty="0" smtClean="0"/>
              <a:t>esigualdad de la clase trabajadora, como en la obra Los picapedreros, destruida durante un bombardeo en la II Guerra Mundial.</a:t>
            </a:r>
          </a:p>
          <a:p>
            <a:pPr marL="0" indent="0" algn="ctr">
              <a:buNone/>
            </a:pPr>
            <a:r>
              <a:rPr lang="es-ES" dirty="0" smtClean="0"/>
              <a:t>Fue amigo personal de </a:t>
            </a:r>
            <a:r>
              <a:rPr lang="es-ES" dirty="0" err="1" smtClean="0"/>
              <a:t>Proudhon</a:t>
            </a:r>
            <a:r>
              <a:rPr lang="es-ES" dirty="0" smtClean="0"/>
              <a:t>, a quien dedica uno de sus cuadros, </a:t>
            </a:r>
            <a:r>
              <a:rPr lang="es-ES" dirty="0" err="1" smtClean="0"/>
              <a:t>Proudhon</a:t>
            </a:r>
            <a:r>
              <a:rPr lang="es-ES" dirty="0" smtClean="0"/>
              <a:t> y sus hijos</a:t>
            </a:r>
            <a:endParaRPr lang="es-ES" dirty="0"/>
          </a:p>
        </p:txBody>
      </p:sp>
      <p:pic>
        <p:nvPicPr>
          <p:cNvPr id="4" name="Imagen 3" descr="courbet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038599"/>
            <a:ext cx="3276600" cy="2460793"/>
          </a:xfrm>
          <a:prstGeom prst="rect">
            <a:avLst/>
          </a:prstGeom>
        </p:spPr>
      </p:pic>
      <p:pic>
        <p:nvPicPr>
          <p:cNvPr id="5" name="Imagen 4" descr="1280px-Gustave_Courbet_0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60394"/>
            <a:ext cx="3577618" cy="21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PINTURA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257301"/>
            <a:ext cx="7770813" cy="2006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Giuseppe PELLIZZA, el Cuarto Estado</a:t>
            </a:r>
          </a:p>
          <a:p>
            <a:pPr marL="0" indent="0" algn="ctr">
              <a:buNone/>
            </a:pPr>
            <a:r>
              <a:rPr lang="es-ES" dirty="0" smtClean="0"/>
              <a:t>Entra también dentro de la pintura social propia del Realismo. </a:t>
            </a:r>
          </a:p>
          <a:p>
            <a:pPr marL="0" indent="0" algn="ctr">
              <a:buNone/>
            </a:pPr>
            <a:r>
              <a:rPr lang="es-ES" dirty="0" smtClean="0"/>
              <a:t>Coincide con la Unificación Italiana, con una importante  emigración del campo a la ciudad. </a:t>
            </a:r>
          </a:p>
          <a:p>
            <a:pPr marL="0" indent="0" algn="ctr">
              <a:buNone/>
            </a:pPr>
            <a:r>
              <a:rPr lang="es-ES" dirty="0" smtClean="0"/>
              <a:t>En la obra se representan un grupo de proletarios en huelga.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1280px-Quarto_Sta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3505201"/>
            <a:ext cx="6146800" cy="33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5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PINTURA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358900"/>
            <a:ext cx="2641599" cy="51943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EL ÁNGELUS, de </a:t>
            </a:r>
            <a:r>
              <a:rPr lang="es-ES" dirty="0" err="1" smtClean="0"/>
              <a:t>Millet</a:t>
            </a: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Retrata una escena tranquila de campo en contraposición a la conflictiva vida urbana. </a:t>
            </a:r>
          </a:p>
          <a:p>
            <a:pPr marL="0" indent="0" algn="ctr">
              <a:buNone/>
            </a:pPr>
            <a:r>
              <a:rPr lang="es-ES" dirty="0" smtClean="0"/>
              <a:t>En ella, una pareja de campesinos reza a la Virgen con gran recogimiento. </a:t>
            </a:r>
          </a:p>
          <a:p>
            <a:pPr marL="0" indent="0" algn="ctr">
              <a:buNone/>
            </a:pPr>
            <a:r>
              <a:rPr lang="es-ES" dirty="0" smtClean="0"/>
              <a:t>En una primera versión, rezaban a un hijo muerto a sus pies en una canastilla, pero, tras la censura recibida, decidió eliminarlo. </a:t>
            </a:r>
          </a:p>
          <a:p>
            <a:pPr marL="0" indent="0" algn="ctr">
              <a:buNone/>
            </a:pPr>
            <a:r>
              <a:rPr lang="es-ES" dirty="0" smtClean="0"/>
              <a:t>Dalí tiene varias versiones del cuadro</a:t>
            </a:r>
            <a:endParaRPr lang="es-ES" dirty="0"/>
          </a:p>
        </p:txBody>
      </p:sp>
      <p:pic>
        <p:nvPicPr>
          <p:cNvPr id="4" name="Imagen 3" descr="1310221-Jean-François_Millet_lAngél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56" y="1550894"/>
            <a:ext cx="5094589" cy="43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66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rtículo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Artículo.thmx</Template>
  <TotalTime>71</TotalTime>
  <Words>460</Words>
  <Application>Microsoft Macintosh PowerPoint</Application>
  <PresentationFormat>Presentación en pantalla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Artículo</vt:lpstr>
      <vt:lpstr>REALISMO </vt:lpstr>
      <vt:lpstr>AUTORES</vt:lpstr>
      <vt:lpstr>ARQUITECTURA </vt:lpstr>
      <vt:lpstr>ARQUITECTURA </vt:lpstr>
      <vt:lpstr>ARQUITECTURA </vt:lpstr>
      <vt:lpstr>ARQUITECTURA</vt:lpstr>
      <vt:lpstr>PINTURA</vt:lpstr>
      <vt:lpstr>PINTURA</vt:lpstr>
      <vt:lpstr>PINTURA</vt:lpstr>
      <vt:lpstr>Versiones de Dalí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REALISMO </dc:title>
  <dc:creator>Julia Nieto</dc:creator>
  <cp:lastModifiedBy>Julia Nieto</cp:lastModifiedBy>
  <cp:revision>8</cp:revision>
  <dcterms:created xsi:type="dcterms:W3CDTF">2018-07-17T15:50:11Z</dcterms:created>
  <dcterms:modified xsi:type="dcterms:W3CDTF">2018-07-18T10:07:23Z</dcterms:modified>
</cp:coreProperties>
</file>