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87" r:id="rId3"/>
    <p:sldId id="288" r:id="rId4"/>
    <p:sldId id="289" r:id="rId5"/>
    <p:sldId id="281" r:id="rId6"/>
    <p:sldId id="282" r:id="rId7"/>
    <p:sldId id="283" r:id="rId8"/>
    <p:sldId id="284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4" r:id="rId23"/>
    <p:sldId id="30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6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_tradnl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Títu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cxnSp>
        <p:nvCxnSpPr>
          <p:cNvPr id="8" name="Conector recto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Marcador de fech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16" name="Marcador de número de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17" name="Marcador de pie de pá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4" name="Marcador de fech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15" name="Marcador de número de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16" name="Marcador de pie de pá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cxnSp>
        <p:nvCxnSpPr>
          <p:cNvPr id="7" name="Conector recto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3" name="Marcador de contenid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32" name="Marcador de contenid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34" name="Marcador de contenid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2" name="Marcador de tex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contenid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31" name="Títu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_tradnl" smtClean="0"/>
              <a:t>Arrastre la imagen al marcador de posición o haga clic en el icono para agregar</a:t>
            </a:r>
            <a:endParaRPr kumimoji="0"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 lang="en-US"/>
          </a:p>
        </p:txBody>
      </p:sp>
      <p:sp>
        <p:nvSpPr>
          <p:cNvPr id="24" name="Marcador de fech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17/9/18</a:t>
            </a:fld>
            <a:endParaRPr lang="en-US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Marcador de número de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‹Nr.›</a:t>
            </a:fld>
            <a:endParaRPr kumimoji="0" lang="en-US"/>
          </a:p>
        </p:txBody>
      </p:sp>
      <p:sp>
        <p:nvSpPr>
          <p:cNvPr id="5" name="Marcador de títu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751418"/>
            <a:ext cx="8229600" cy="2667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GUERRA DE LOS 30 AÑOS</a:t>
            </a:r>
          </a:p>
          <a:p>
            <a:pPr marL="0" indent="0" algn="ctr">
              <a:buNone/>
            </a:pPr>
            <a:r>
              <a:rPr lang="es-ES" dirty="0" smtClean="0"/>
              <a:t>Guerra de RELIGIÓN entre Católicos y Protestantes </a:t>
            </a:r>
          </a:p>
          <a:p>
            <a:pPr marL="0" indent="0" algn="ctr">
              <a:buNone/>
            </a:pPr>
            <a:r>
              <a:rPr lang="es-ES" dirty="0" smtClean="0"/>
              <a:t>Guerra Política para controlar territorios </a:t>
            </a:r>
          </a:p>
          <a:p>
            <a:pPr marL="0" indent="0" algn="ctr">
              <a:buNone/>
            </a:pPr>
            <a:r>
              <a:rPr lang="es-ES" dirty="0" smtClean="0"/>
              <a:t>BREDA: Victoria católica</a:t>
            </a:r>
          </a:p>
          <a:p>
            <a:pPr marL="0" indent="0" algn="ctr">
              <a:buNone/>
            </a:pPr>
            <a:r>
              <a:rPr lang="es-ES" dirty="0" smtClean="0"/>
              <a:t>ROCROI: Victoria protestante ayudados por Francia (católica) para debilitar a los Austrias </a:t>
            </a:r>
          </a:p>
          <a:p>
            <a:pPr marL="0" indent="0" algn="ctr">
              <a:buNone/>
            </a:pPr>
            <a:r>
              <a:rPr lang="es-ES" dirty="0" smtClean="0"/>
              <a:t>PAZ de Westfalia y de los Pirineos 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5933"/>
          </a:xfrm>
        </p:spPr>
        <p:txBody>
          <a:bodyPr>
            <a:normAutofit/>
          </a:bodyPr>
          <a:lstStyle/>
          <a:p>
            <a:pPr algn="ctr"/>
            <a:r>
              <a:rPr lang="es-ES" sz="2400" dirty="0" smtClean="0"/>
              <a:t>POLÍTICA INTERNACIONAL XVII</a:t>
            </a:r>
            <a:br>
              <a:rPr lang="es-ES" sz="2400" dirty="0" smtClean="0"/>
            </a:br>
            <a:endParaRPr lang="es-ES" sz="2400" dirty="0"/>
          </a:p>
        </p:txBody>
      </p:sp>
      <p:pic>
        <p:nvPicPr>
          <p:cNvPr id="4" name="Imagen 3" descr="18793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17" y="3527327"/>
            <a:ext cx="5334000" cy="30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89000"/>
            <a:ext cx="8229600" cy="2317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BERNINI. Plaza de San Pedro. Apolo y Dafne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740833"/>
            <a:ext cx="8229600" cy="59266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BARROCO ITALIANO</a:t>
            </a:r>
            <a:br>
              <a:rPr lang="es-ES" dirty="0" smtClean="0"/>
            </a:br>
            <a:r>
              <a:rPr lang="es-ES" dirty="0" smtClean="0"/>
              <a:t>      </a:t>
            </a:r>
            <a:endParaRPr lang="es-ES" dirty="0"/>
          </a:p>
        </p:txBody>
      </p:sp>
      <p:pic>
        <p:nvPicPr>
          <p:cNvPr id="9" name="Imagen 8" descr="Apollo_&amp;_Daphne_September_2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1873250"/>
            <a:ext cx="2679700" cy="42731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11916"/>
            <a:ext cx="4995333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445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 smtClean="0"/>
              <a:t>CARAVAGGIO. Incredulidad de Sto. Tomás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BARROCO ITALIANO</a:t>
            </a:r>
            <a:endParaRPr lang="es-ES" dirty="0"/>
          </a:p>
        </p:txBody>
      </p:sp>
      <p:pic>
        <p:nvPicPr>
          <p:cNvPr id="12" name="Imagen 11" descr="st-thomas-caravaggi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3" y="2391833"/>
            <a:ext cx="5281084" cy="36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09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36083"/>
            <a:ext cx="8229600" cy="5259917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M</a:t>
            </a:r>
            <a:r>
              <a:rPr lang="es-ES" sz="1800" dirty="0" smtClean="0"/>
              <a:t>USEO DEL LOUVRE Y PALACIO DE VERSALLES</a:t>
            </a:r>
            <a:endParaRPr lang="es-ES" sz="1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3683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/>
              <a:t>BARROCO FRANCÉS </a:t>
            </a:r>
            <a:endParaRPr lang="es-ES" sz="2800" dirty="0"/>
          </a:p>
        </p:txBody>
      </p:sp>
      <p:pic>
        <p:nvPicPr>
          <p:cNvPr id="6" name="Imagen 5" descr="Hotel-regent-Louvre-1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4321"/>
            <a:ext cx="4580467" cy="2794261"/>
          </a:xfrm>
          <a:prstGeom prst="rect">
            <a:avLst/>
          </a:prstGeom>
        </p:spPr>
      </p:pic>
      <p:pic>
        <p:nvPicPr>
          <p:cNvPr id="8" name="Imagen 7" descr="1280px-Chateau_Versailles_Galerie_des_Glac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1" y="3511848"/>
            <a:ext cx="4381499" cy="290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8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67833"/>
            <a:ext cx="8229600" cy="5228167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Catedral Anglicana de San Pablo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433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/>
              <a:t>BARROCO INGLÉS </a:t>
            </a:r>
            <a:endParaRPr lang="es-ES" sz="2800" dirty="0"/>
          </a:p>
        </p:txBody>
      </p:sp>
      <p:pic>
        <p:nvPicPr>
          <p:cNvPr id="4" name="Imagen 3" descr="St_Pauls_aerial_(cropped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6" y="2498349"/>
            <a:ext cx="3585633" cy="2462322"/>
          </a:xfrm>
          <a:prstGeom prst="rect">
            <a:avLst/>
          </a:prstGeom>
        </p:spPr>
      </p:pic>
      <p:pic>
        <p:nvPicPr>
          <p:cNvPr id="5" name="Imagen 4" descr="St_Pauls_Cathedral_132_232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1553633"/>
            <a:ext cx="375285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3608916"/>
            <a:ext cx="8229600" cy="2487083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RUBENS. Las tres gracias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97100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BARROCO </a:t>
            </a:r>
            <a:br>
              <a:rPr lang="es-ES" dirty="0" smtClean="0"/>
            </a:br>
            <a:r>
              <a:rPr lang="es-ES" dirty="0" smtClean="0"/>
              <a:t>FLAMENCO</a:t>
            </a:r>
            <a:br>
              <a:rPr lang="es-ES" dirty="0" smtClean="0"/>
            </a:br>
            <a:r>
              <a:rPr lang="es-ES" dirty="0" smtClean="0"/>
              <a:t> Y HOLANDÉS</a:t>
            </a:r>
            <a:endParaRPr lang="es-ES" dirty="0"/>
          </a:p>
        </p:txBody>
      </p:sp>
      <p:pic>
        <p:nvPicPr>
          <p:cNvPr id="4" name="Imagen 3" descr="Peter_Paul_Rubens_-_The_Three_Graces_-_WGA203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1" y="2480123"/>
            <a:ext cx="3204633" cy="38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67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121834"/>
            <a:ext cx="8229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smtClean="0"/>
              <a:t>   REMBRANDT. Lección de anatomía del Dr. </a:t>
            </a:r>
            <a:r>
              <a:rPr lang="es-ES" sz="2400" dirty="0" err="1" smtClean="0"/>
              <a:t>Nicolaas</a:t>
            </a:r>
            <a:r>
              <a:rPr lang="es-ES" sz="2400" dirty="0" smtClean="0"/>
              <a:t> </a:t>
            </a:r>
            <a:r>
              <a:rPr lang="es-ES" sz="2400" dirty="0" err="1" smtClean="0"/>
              <a:t>Tulp</a:t>
            </a:r>
            <a:endParaRPr lang="es-ES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1850"/>
          </a:xfrm>
        </p:spPr>
        <p:txBody>
          <a:bodyPr>
            <a:normAutofit fontScale="90000"/>
          </a:bodyPr>
          <a:lstStyle/>
          <a:p>
            <a:r>
              <a:rPr lang="es-ES" dirty="0"/>
              <a:t>BARROCO FLAMENCO Y HOLANDÉS</a:t>
            </a:r>
          </a:p>
        </p:txBody>
      </p:sp>
      <p:pic>
        <p:nvPicPr>
          <p:cNvPr id="4" name="Imagen 3" descr="De-anatomische-les-van-dr.-Nicolaas-Tul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67" y="1780151"/>
            <a:ext cx="5848350" cy="442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smtClean="0"/>
              <a:t>VERMEER. La joven de la perla y El Geógrafo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BARROCO FLAMENCO Y HOLANDÉS</a:t>
            </a:r>
          </a:p>
        </p:txBody>
      </p:sp>
      <p:pic>
        <p:nvPicPr>
          <p:cNvPr id="4" name="Imagen 3" descr="Johannes_Vermeer_(1632-1675)_-_The_Girl_With_The_Pearl_Earring_(1665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83" y="2501900"/>
            <a:ext cx="2438400" cy="3489960"/>
          </a:xfrm>
          <a:prstGeom prst="rect">
            <a:avLst/>
          </a:prstGeom>
        </p:spPr>
      </p:pic>
      <p:pic>
        <p:nvPicPr>
          <p:cNvPr id="5" name="Imagen 4" descr="800px-J._VERMEER_-_El_geógrafo_(Museo_Städel,_Fráncfort_del_Meno,_1669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50" y="2219889"/>
            <a:ext cx="3621617" cy="41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4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005417"/>
            <a:ext cx="8229600" cy="509058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PLAZA MAYOR DE MADRID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47183"/>
          </a:xfrm>
        </p:spPr>
        <p:txBody>
          <a:bodyPr/>
          <a:lstStyle/>
          <a:p>
            <a:pPr algn="ctr"/>
            <a:r>
              <a:rPr lang="es-ES" dirty="0" smtClean="0"/>
              <a:t>BARROCO ESPAÑOL</a:t>
            </a:r>
            <a:endParaRPr lang="es-ES" dirty="0"/>
          </a:p>
        </p:txBody>
      </p:sp>
      <p:pic>
        <p:nvPicPr>
          <p:cNvPr id="4" name="Imagen 3" descr="b6e201b00b3a8ac00debe9cbf019fbb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4299"/>
            <a:ext cx="3884083" cy="2500379"/>
          </a:xfrm>
          <a:prstGeom prst="rect">
            <a:avLst/>
          </a:prstGeom>
        </p:spPr>
      </p:pic>
      <p:pic>
        <p:nvPicPr>
          <p:cNvPr id="5" name="Imagen 4" descr="450_1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67" y="1604299"/>
            <a:ext cx="4157133" cy="2572729"/>
          </a:xfrm>
          <a:prstGeom prst="rect">
            <a:avLst/>
          </a:prstGeom>
        </p:spPr>
      </p:pic>
      <p:pic>
        <p:nvPicPr>
          <p:cNvPr id="6" name="Imagen 5" descr="Madrid 1950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4448813"/>
            <a:ext cx="2995083" cy="201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6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941917"/>
            <a:ext cx="8229600" cy="515408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IMAGINERÍA. Gregorio Fernández. </a:t>
            </a:r>
          </a:p>
          <a:p>
            <a:pPr marL="0" indent="0" algn="ctr">
              <a:buNone/>
            </a:pPr>
            <a:r>
              <a:rPr lang="es-ES" dirty="0" err="1" smtClean="0"/>
              <a:t>Ecce</a:t>
            </a:r>
            <a:r>
              <a:rPr lang="es-ES" dirty="0" smtClean="0"/>
              <a:t> Homo. Cristo yacente 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9426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BARROCO ESPAÑOL</a:t>
            </a:r>
          </a:p>
        </p:txBody>
      </p:sp>
      <p:pic>
        <p:nvPicPr>
          <p:cNvPr id="4" name="Imagen 3" descr="ecce-hom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3" y="1957916"/>
            <a:ext cx="4642310" cy="3100917"/>
          </a:xfrm>
          <a:prstGeom prst="rect">
            <a:avLst/>
          </a:prstGeom>
        </p:spPr>
      </p:pic>
      <p:pic>
        <p:nvPicPr>
          <p:cNvPr id="5" name="Imagen 4" descr="800px-Cristo_yacente_Gregorio_Fernandez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3" y="3546334"/>
            <a:ext cx="3861152" cy="27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6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04334"/>
            <a:ext cx="8229600" cy="1016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ZURBARÁN. Fray Gerónimo Pérez</a:t>
            </a:r>
          </a:p>
          <a:p>
            <a:pPr marL="0" indent="0" algn="ctr">
              <a:buNone/>
            </a:pPr>
            <a:r>
              <a:rPr lang="es-ES" dirty="0" smtClean="0"/>
              <a:t>MURILLO. Niños comiendo uvas</a:t>
            </a:r>
          </a:p>
          <a:p>
            <a:pPr marL="0" indent="0" algn="ctr">
              <a:buNone/>
            </a:pPr>
            <a:r>
              <a:rPr lang="es-ES" dirty="0" smtClean="0"/>
              <a:t>RIBERA. La mujer barbuda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51933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BARROCO ESPAÑOL</a:t>
            </a:r>
          </a:p>
        </p:txBody>
      </p:sp>
      <p:pic>
        <p:nvPicPr>
          <p:cNvPr id="4" name="Imagen 3" descr="z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6166"/>
            <a:ext cx="2757343" cy="4318000"/>
          </a:xfrm>
          <a:prstGeom prst="rect">
            <a:avLst/>
          </a:prstGeom>
        </p:spPr>
      </p:pic>
      <p:pic>
        <p:nvPicPr>
          <p:cNvPr id="5" name="Imagen 4" descr="mu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28" y="2328333"/>
            <a:ext cx="2594714" cy="3566584"/>
          </a:xfrm>
          <a:prstGeom prst="rect">
            <a:avLst/>
          </a:prstGeom>
        </p:spPr>
      </p:pic>
      <p:pic>
        <p:nvPicPr>
          <p:cNvPr id="6" name="Imagen 5" descr="Mujer_barbuda_ribera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2" y="1923371"/>
            <a:ext cx="2741005" cy="43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9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5101166" y="1047750"/>
            <a:ext cx="3585633" cy="50482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El poder real tiene un origen DIVINO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El Rey es la máxima autoridad, concentra el poder: legisla, gobierna y juzga.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 smtClean="0"/>
              <a:t>Es el sistema heredero de la Monarquía autoritaria 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El máximo exponente es LUIS XIV de Francia, el REY SOL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01084"/>
            <a:ext cx="8229600" cy="117051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ABSOLUTISMO FRANCÉS 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67" y="1239641"/>
            <a:ext cx="3583517" cy="456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18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5080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dirty="0" smtClean="0"/>
              <a:t>DIEGO DE SILVA VELÁZQUEZ. Mitología</a:t>
            </a:r>
          </a:p>
          <a:p>
            <a:pPr marL="0" indent="0" algn="ctr">
              <a:buNone/>
            </a:pPr>
            <a:r>
              <a:rPr lang="es-ES" sz="1800" dirty="0" smtClean="0"/>
              <a:t>La fragua de Vulcano. Los borrachos o El triunfo de Baco</a:t>
            </a:r>
            <a:endParaRPr lang="es-ES" sz="1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47183"/>
          </a:xfrm>
        </p:spPr>
        <p:txBody>
          <a:bodyPr>
            <a:normAutofit/>
          </a:bodyPr>
          <a:lstStyle/>
          <a:p>
            <a:pPr algn="ctr"/>
            <a:r>
              <a:rPr lang="es-ES" sz="2400" dirty="0"/>
              <a:t>BARROCO ESPAÑOL</a:t>
            </a:r>
          </a:p>
        </p:txBody>
      </p:sp>
      <p:pic>
        <p:nvPicPr>
          <p:cNvPr id="4" name="Imagen 3" descr="a6dc14032f1935b3ec9f61c467eda7a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7" y="1870857"/>
            <a:ext cx="4188883" cy="3245974"/>
          </a:xfrm>
          <a:prstGeom prst="rect">
            <a:avLst/>
          </a:prstGeom>
        </p:spPr>
      </p:pic>
      <p:pic>
        <p:nvPicPr>
          <p:cNvPr id="5" name="Imagen 4" descr="Velázquez_-_El_Triunfo_de_Baco_o_Los_Borrachos_(Museo_del_Prado,_1628-29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97" y="3407833"/>
            <a:ext cx="4115466" cy="300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0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920750"/>
            <a:ext cx="8229600" cy="5175250"/>
          </a:xfrm>
        </p:spPr>
        <p:txBody>
          <a:bodyPr/>
          <a:lstStyle/>
          <a:p>
            <a:pPr marL="0" indent="0" algn="ctr">
              <a:buNone/>
            </a:pPr>
            <a:r>
              <a:rPr lang="es-ES" sz="1800" dirty="0" smtClean="0"/>
              <a:t>VELÁZQUEZ. Retratos. Inocencio X. Felipe IV. Autorretrato</a:t>
            </a:r>
          </a:p>
          <a:p>
            <a:pPr marL="0" indent="0" algn="ctr">
              <a:buNone/>
            </a:pPr>
            <a:endParaRPr lang="es-ES" dirty="0" smtClean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8350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BARROCO ESPAÑOL</a:t>
            </a:r>
          </a:p>
        </p:txBody>
      </p:sp>
      <p:pic>
        <p:nvPicPr>
          <p:cNvPr id="4" name="Imagen 3" descr="Inocencio_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7" y="1569946"/>
            <a:ext cx="2357967" cy="3009355"/>
          </a:xfrm>
          <a:prstGeom prst="rect">
            <a:avLst/>
          </a:prstGeom>
        </p:spPr>
      </p:pic>
      <p:pic>
        <p:nvPicPr>
          <p:cNvPr id="5" name="Imagen 4" descr="Velazquez_Felipe_I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84" y="3079090"/>
            <a:ext cx="2537884" cy="3016910"/>
          </a:xfrm>
          <a:prstGeom prst="rect">
            <a:avLst/>
          </a:prstGeom>
        </p:spPr>
      </p:pic>
      <p:pic>
        <p:nvPicPr>
          <p:cNvPr id="6" name="Imagen 5" descr="Diego-Velázquez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63253"/>
            <a:ext cx="2438400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14917"/>
            <a:ext cx="8229600" cy="528108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 smtClean="0"/>
              <a:t>VELÁZQUEZ. Las Meninas 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62517"/>
          </a:xfrm>
        </p:spPr>
        <p:txBody>
          <a:bodyPr>
            <a:normAutofit/>
          </a:bodyPr>
          <a:lstStyle/>
          <a:p>
            <a:pPr algn="ctr"/>
            <a:r>
              <a:rPr lang="es-ES" sz="2800" dirty="0" smtClean="0"/>
              <a:t>BARROCO ESPAÑOL </a:t>
            </a:r>
            <a:endParaRPr lang="es-ES" sz="2800" dirty="0"/>
          </a:p>
        </p:txBody>
      </p:sp>
      <p:pic>
        <p:nvPicPr>
          <p:cNvPr id="4" name="Imagen 3" descr="160422-cumming-velasquez-meninas-tease_kwzsi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61" y="1566334"/>
            <a:ext cx="7196422" cy="47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9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36083"/>
            <a:ext cx="8229600" cy="5259917"/>
          </a:xfrm>
        </p:spPr>
        <p:txBody>
          <a:bodyPr/>
          <a:lstStyle/>
          <a:p>
            <a:pPr marL="0" indent="0" algn="ctr">
              <a:buNone/>
            </a:pPr>
            <a:r>
              <a:rPr lang="es-ES" sz="2000" dirty="0" smtClean="0"/>
              <a:t>VELÁZQUEZ. Costumbrismo. </a:t>
            </a:r>
          </a:p>
          <a:p>
            <a:pPr marL="0" indent="0" algn="ctr">
              <a:buNone/>
            </a:pPr>
            <a:r>
              <a:rPr lang="es-ES" sz="2000" dirty="0" smtClean="0"/>
              <a:t>Los bufones Sebastián de Morra y Juan de Calabazas. </a:t>
            </a:r>
          </a:p>
          <a:p>
            <a:pPr marL="0" indent="0" algn="ctr">
              <a:buNone/>
            </a:pPr>
            <a:r>
              <a:rPr lang="es-ES" sz="2000" dirty="0" smtClean="0"/>
              <a:t>La vieja friendo huevos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3683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BARROCO ESPAÑOL</a:t>
            </a:r>
          </a:p>
        </p:txBody>
      </p:sp>
      <p:pic>
        <p:nvPicPr>
          <p:cNvPr id="4" name="Imagen 3" descr="mor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0999"/>
            <a:ext cx="2061633" cy="2686167"/>
          </a:xfrm>
          <a:prstGeom prst="rect">
            <a:avLst/>
          </a:prstGeom>
        </p:spPr>
      </p:pic>
      <p:pic>
        <p:nvPicPr>
          <p:cNvPr id="5" name="Imagen 4" descr="Juan de Calabazas 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317" y="3568000"/>
            <a:ext cx="2233083" cy="2951333"/>
          </a:xfrm>
          <a:prstGeom prst="rect">
            <a:avLst/>
          </a:prstGeom>
        </p:spPr>
      </p:pic>
      <p:pic>
        <p:nvPicPr>
          <p:cNvPr id="6" name="Imagen 5" descr="1200px-VELÁZQUEZ_-_Vieja_friendo_huevos_(National_Galleries_of_Scotland,_1618._Óleo_sobre_lienzo,_100.5_x_119.5_cm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33" y="2465917"/>
            <a:ext cx="3914383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4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524000"/>
            <a:ext cx="4707467" cy="4572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Teoría opuesta al Absolutismo 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El Rey Carlos I Estuardo de Inglaterra intenta imponer el Absolutismo en Inglaterra y es derrocado por la REPÚBLICA de Oliver Cromwell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La monarquía se restaura con Carlos II al morir Cromwell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Le sucede Jacobo II, su hermano, depuesto por la REVOLUCION GLORIOSA</a:t>
            </a:r>
          </a:p>
          <a:p>
            <a:pPr marL="0" indent="0" algn="ctr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Entra la dinastía Orange con el Rey Guillermo, que apoya el Parlamentarismo con la DECLARACION DE DERECHOS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PARLAMENTARISMO BRITÁNICO</a:t>
            </a:r>
            <a:endParaRPr lang="es-ES" dirty="0"/>
          </a:p>
        </p:txBody>
      </p:sp>
      <p:pic>
        <p:nvPicPr>
          <p:cNvPr id="6" name="Imagen 5" descr="article-2043821-0052A3BC00000258-885_306x5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84" y="1524000"/>
            <a:ext cx="2288117" cy="438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0587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878417"/>
            <a:ext cx="8255000" cy="30275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Se inician las EXPLORACIONES DE CONQUISTA </a:t>
            </a:r>
          </a:p>
          <a:p>
            <a:pPr marL="0" indent="0" algn="ctr">
              <a:buNone/>
            </a:pPr>
            <a:r>
              <a:rPr lang="es-ES" dirty="0" smtClean="0"/>
              <a:t>Eran privadas y las autorizaba el Rey</a:t>
            </a:r>
          </a:p>
          <a:p>
            <a:pPr marL="0" indent="0" algn="ctr">
              <a:buNone/>
            </a:pPr>
            <a:r>
              <a:rPr lang="es-ES" dirty="0" smtClean="0"/>
              <a:t>Imperio AZTECA: Conquistado por Hernán Cortés</a:t>
            </a:r>
          </a:p>
          <a:p>
            <a:pPr marL="0" indent="0" algn="ctr">
              <a:buNone/>
            </a:pPr>
            <a:r>
              <a:rPr lang="es-ES" dirty="0" smtClean="0"/>
              <a:t>Imperio INCA: Conquistado por Francisco Pizarro</a:t>
            </a:r>
          </a:p>
          <a:p>
            <a:pPr marL="0" indent="0" algn="ctr">
              <a:buNone/>
            </a:pPr>
            <a:r>
              <a:rPr lang="es-ES" dirty="0" smtClean="0"/>
              <a:t>Se administraba con la figura del VIRREY en América</a:t>
            </a:r>
          </a:p>
          <a:p>
            <a:pPr marL="0" indent="0" algn="ctr">
              <a:buNone/>
            </a:pPr>
            <a:r>
              <a:rPr lang="es-ES" dirty="0" smtClean="0"/>
              <a:t>Y en España con el CONSEJO DE INDIAS y la Casa de Contratación de Sevilla para el comercio</a:t>
            </a:r>
          </a:p>
          <a:p>
            <a:pPr marL="0" indent="0" algn="ctr">
              <a:buNone/>
            </a:pPr>
            <a:r>
              <a:rPr lang="es-ES" dirty="0" smtClean="0"/>
              <a:t>Necesidad de EVANGELIZAR a los indígenas 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51933"/>
          </a:xfrm>
        </p:spPr>
        <p:txBody>
          <a:bodyPr>
            <a:normAutofit/>
          </a:bodyPr>
          <a:lstStyle/>
          <a:p>
            <a:pPr algn="ctr"/>
            <a:r>
              <a:rPr lang="es-ES" sz="3200" dirty="0" smtClean="0"/>
              <a:t>AMÉRICA</a:t>
            </a:r>
            <a:endParaRPr lang="es-ES" sz="3200" dirty="0"/>
          </a:p>
        </p:txBody>
      </p:sp>
      <p:pic>
        <p:nvPicPr>
          <p:cNvPr id="4" name="Imagen 3" descr="cortes-y-piezar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67" y="3906016"/>
            <a:ext cx="4724400" cy="259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920750"/>
            <a:ext cx="8229600" cy="51752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400" dirty="0" smtClean="0"/>
              <a:t>ECONOMÍA COLONIAL</a:t>
            </a:r>
          </a:p>
          <a:p>
            <a:pPr marL="0" indent="0" algn="ctr">
              <a:buNone/>
            </a:pPr>
            <a:r>
              <a:rPr lang="es-ES" sz="2400" dirty="0" smtClean="0"/>
              <a:t>Minas, agricultura, ganadería</a:t>
            </a:r>
          </a:p>
          <a:p>
            <a:pPr marL="0" indent="0" algn="ctr">
              <a:buNone/>
            </a:pPr>
            <a:r>
              <a:rPr lang="es-ES" sz="2400" dirty="0" smtClean="0"/>
              <a:t>Intercambio de productos entre España y el Nuevo Mundo:</a:t>
            </a:r>
          </a:p>
          <a:p>
            <a:pPr marL="0" indent="0" algn="ctr">
              <a:buNone/>
            </a:pPr>
            <a:r>
              <a:rPr lang="es-ES" sz="2400" dirty="0" smtClean="0"/>
              <a:t>De España: Vid, olivo, cereales y hortalizas </a:t>
            </a:r>
          </a:p>
          <a:p>
            <a:pPr marL="0" indent="0" algn="ctr">
              <a:buNone/>
            </a:pPr>
            <a:r>
              <a:rPr lang="es-ES" sz="2400" dirty="0" smtClean="0"/>
              <a:t>De América: patata, cacao, tomate</a:t>
            </a:r>
            <a:endParaRPr lang="es-ES" sz="24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8350"/>
          </a:xfrm>
        </p:spPr>
        <p:txBody>
          <a:bodyPr>
            <a:normAutofit/>
          </a:bodyPr>
          <a:lstStyle/>
          <a:p>
            <a:pPr algn="ctr"/>
            <a:r>
              <a:rPr lang="es-ES" sz="3600" dirty="0" smtClean="0"/>
              <a:t>AMÉRICA</a:t>
            </a:r>
            <a:endParaRPr lang="es-ES" sz="3600" dirty="0"/>
          </a:p>
        </p:txBody>
      </p:sp>
      <p:pic>
        <p:nvPicPr>
          <p:cNvPr id="4" name="Imagen 3" descr="chocolate-aztec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3835400"/>
            <a:ext cx="317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0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1047749"/>
            <a:ext cx="4516967" cy="538691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smtClean="0"/>
              <a:t>CULTURA</a:t>
            </a:r>
          </a:p>
          <a:p>
            <a:pPr marL="0" indent="0" algn="ctr">
              <a:buNone/>
            </a:pPr>
            <a:r>
              <a:rPr lang="es-ES" dirty="0" smtClean="0"/>
              <a:t>Se adopta el castellano y el Catolicismo</a:t>
            </a:r>
          </a:p>
          <a:p>
            <a:pPr marL="0" indent="0" algn="ctr">
              <a:buNone/>
            </a:pPr>
            <a:r>
              <a:rPr lang="es-ES" dirty="0" smtClean="0"/>
              <a:t>Se crean Universidades por parte de las Órdenes religiosas: dominicos y jesuitas 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 smtClean="0"/>
              <a:t>SOCIEDAD Y MESTIZAJE</a:t>
            </a:r>
          </a:p>
          <a:p>
            <a:pPr marL="0" indent="0" algn="ctr">
              <a:buNone/>
            </a:pPr>
            <a:r>
              <a:rPr lang="es-ES" dirty="0" smtClean="0"/>
              <a:t>CRIOLLOS: clase </a:t>
            </a:r>
            <a:r>
              <a:rPr lang="es-ES" dirty="0"/>
              <a:t>dominante, </a:t>
            </a:r>
            <a:r>
              <a:rPr lang="es-ES" dirty="0" smtClean="0"/>
              <a:t>españoles </a:t>
            </a:r>
            <a:r>
              <a:rPr lang="es-ES" dirty="0"/>
              <a:t>y sus descendientes </a:t>
            </a:r>
            <a:endParaRPr lang="es-ES" dirty="0" smtClean="0"/>
          </a:p>
          <a:p>
            <a:pPr marL="0" indent="0" algn="ctr">
              <a:buNone/>
            </a:pPr>
            <a:r>
              <a:rPr lang="es-ES" dirty="0" smtClean="0"/>
              <a:t>MESTIZOS: mezcla de españoles e indígenas</a:t>
            </a:r>
          </a:p>
          <a:p>
            <a:pPr marL="0" indent="0" algn="ctr">
              <a:buNone/>
            </a:pPr>
            <a:r>
              <a:rPr lang="es-ES" dirty="0" smtClean="0"/>
              <a:t>MULATOS: mezcla de españoles y negros (esclavos)</a:t>
            </a:r>
          </a:p>
          <a:p>
            <a:pPr marL="0" indent="0" algn="ctr">
              <a:buNone/>
            </a:pPr>
            <a:r>
              <a:rPr lang="es-ES" dirty="0" smtClean="0"/>
              <a:t>Las Leyes Nuevas de Indias prohibían la esclavitud y los abusos frente a la población americana  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0100"/>
          </a:xfrm>
        </p:spPr>
        <p:txBody>
          <a:bodyPr>
            <a:normAutofit/>
          </a:bodyPr>
          <a:lstStyle/>
          <a:p>
            <a:r>
              <a:rPr lang="es-ES" sz="3200" dirty="0" smtClean="0"/>
              <a:t>              AMÉRICA </a:t>
            </a:r>
            <a:endParaRPr lang="es-ES" sz="3200" dirty="0"/>
          </a:p>
        </p:txBody>
      </p:sp>
      <p:pic>
        <p:nvPicPr>
          <p:cNvPr id="7" name="Imagen 6" descr="CuadrodeCastas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58" y="762000"/>
            <a:ext cx="3511742" cy="54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4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298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smtClean="0"/>
              <a:t>CARACTERÍSTICAS </a:t>
            </a:r>
          </a:p>
          <a:p>
            <a:pPr marL="0" indent="0" algn="ctr">
              <a:buNone/>
            </a:pPr>
            <a:r>
              <a:rPr lang="es-ES" dirty="0" smtClean="0"/>
              <a:t>Variedad temática</a:t>
            </a:r>
          </a:p>
          <a:p>
            <a:pPr marL="0" indent="0" algn="ctr">
              <a:buNone/>
            </a:pPr>
            <a:r>
              <a:rPr lang="es-ES" dirty="0" smtClean="0"/>
              <a:t>GRANDIOSIDAD: muestra el poder de la Iglesia Católica y de la realeza</a:t>
            </a:r>
          </a:p>
          <a:p>
            <a:pPr marL="0" indent="0" algn="ctr">
              <a:buNone/>
            </a:pPr>
            <a:r>
              <a:rPr lang="es-ES" dirty="0" smtClean="0"/>
              <a:t>Decoración RECARGADA</a:t>
            </a:r>
          </a:p>
          <a:p>
            <a:pPr marL="0" indent="0" algn="ctr">
              <a:buNone/>
            </a:pPr>
            <a:r>
              <a:rPr lang="es-ES" dirty="0" smtClean="0"/>
              <a:t>Realismo, expresividad, movimiento</a:t>
            </a:r>
          </a:p>
          <a:p>
            <a:pPr marL="0" indent="0" algn="ctr">
              <a:buNone/>
            </a:pPr>
            <a:r>
              <a:rPr lang="es-ES" dirty="0" smtClean="0"/>
              <a:t>Importancia del arte URBANO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ARTE DEL BARROCO</a:t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80582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l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Papel.thmx</Template>
  <TotalTime>410</TotalTime>
  <Words>523</Words>
  <Application>Microsoft Macintosh PowerPoint</Application>
  <PresentationFormat>Presentación en pantalla (4:3)</PresentationFormat>
  <Paragraphs>95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Papel</vt:lpstr>
      <vt:lpstr>POLÍTICA INTERNACIONAL XVII </vt:lpstr>
      <vt:lpstr>ABSOLUTISMO FRANCÉS  </vt:lpstr>
      <vt:lpstr>PARLAMENTARISMO BRITÁNICO</vt:lpstr>
      <vt:lpstr>Presentación de PowerPoint</vt:lpstr>
      <vt:lpstr>AMÉRICA</vt:lpstr>
      <vt:lpstr>AMÉRICA</vt:lpstr>
      <vt:lpstr>              AMÉRICA </vt:lpstr>
      <vt:lpstr>Presentación de PowerPoint</vt:lpstr>
      <vt:lpstr>ARTE DEL BARROCO </vt:lpstr>
      <vt:lpstr>BARROCO ITALIANO       </vt:lpstr>
      <vt:lpstr>BARROCO ITALIANO</vt:lpstr>
      <vt:lpstr>BARROCO FRANCÉS </vt:lpstr>
      <vt:lpstr>BARROCO INGLÉS </vt:lpstr>
      <vt:lpstr>BARROCO  FLAMENCO  Y HOLANDÉS</vt:lpstr>
      <vt:lpstr>BARROCO FLAMENCO Y HOLANDÉS</vt:lpstr>
      <vt:lpstr>BARROCO FLAMENCO Y HOLANDÉS</vt:lpstr>
      <vt:lpstr>BARROCO ESPAÑOL</vt:lpstr>
      <vt:lpstr>BARROCO ESPAÑOL</vt:lpstr>
      <vt:lpstr>BARROCO ESPAÑOL</vt:lpstr>
      <vt:lpstr>BARROCO ESPAÑOL</vt:lpstr>
      <vt:lpstr>BARROCO ESPAÑOL</vt:lpstr>
      <vt:lpstr>BARROCO ESPAÑOL </vt:lpstr>
      <vt:lpstr>BARROCO ESPAÑOL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O</dc:title>
  <dc:creator>Julia Nieto</dc:creator>
  <cp:lastModifiedBy>Julia Nieto</cp:lastModifiedBy>
  <cp:revision>42</cp:revision>
  <dcterms:created xsi:type="dcterms:W3CDTF">2018-06-20T06:10:08Z</dcterms:created>
  <dcterms:modified xsi:type="dcterms:W3CDTF">2018-09-17T16:03:30Z</dcterms:modified>
</cp:coreProperties>
</file>